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1" r:id="rId9"/>
    <p:sldId id="270" r:id="rId10"/>
    <p:sldId id="262" r:id="rId11"/>
    <p:sldId id="269" r:id="rId12"/>
    <p:sldId id="263" r:id="rId13"/>
    <p:sldId id="264" r:id="rId14"/>
    <p:sldId id="265" r:id="rId15"/>
    <p:sldId id="266" r:id="rId16"/>
    <p:sldId id="271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</p:embeddedFont>
    <p:embeddedFont>
      <p:font typeface="Libre Baskervill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23B"/>
    <a:srgbClr val="FFFDFA"/>
    <a:srgbClr val="454140"/>
    <a:srgbClr val="F7EDD4"/>
    <a:srgbClr val="635F6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0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60502"/>
            <a:ext cx="11185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High-Availability Cluster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094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Architecting resilience and high performance for scientific computing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735116"/>
            <a:ext cx="2086094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929878" y="4803100"/>
            <a:ext cx="18139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SHOWCASE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2993231" y="4727496"/>
            <a:ext cx="150983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36940" y="4803100"/>
            <a:ext cx="12224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NO - 2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1331" y="907119"/>
            <a:ext cx="476702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Availability Challenge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9014222" y="2255544"/>
            <a:ext cx="2949297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Active/Passive Architecture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34" y="2255544"/>
            <a:ext cx="6234589" cy="49583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14222" y="2246948"/>
            <a:ext cx="17712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014222" y="2663071"/>
            <a:ext cx="141684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9014221" y="2931875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9014222" y="3135955"/>
            <a:ext cx="206775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smtClean="0">
                <a:solidFill>
                  <a:srgbClr val="454240"/>
                </a:solidFill>
                <a:latin typeface="Libre Baskerville" pitchFamily="34" charset="0"/>
              </a:rPr>
              <a:t>Active Master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014220" y="3447340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9014222" y="3921625"/>
            <a:ext cx="141684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9014222" y="4189575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9014222" y="4388354"/>
            <a:ext cx="241018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smtClean="0">
                <a:solidFill>
                  <a:srgbClr val="45423B"/>
                </a:solidFill>
                <a:latin typeface="Libre Baskerville" panose="020B0604020202020204" charset="0"/>
              </a:rPr>
              <a:t>Passive Master</a:t>
            </a:r>
            <a:endParaRPr lang="en-US" sz="135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014219" y="4695892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monitors the health of the Active node.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9014222" y="5173510"/>
            <a:ext cx="141684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9014218" y="5444329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8999935" y="5633169"/>
            <a:ext cx="178558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smtClean="0">
                <a:solidFill>
                  <a:srgbClr val="454240"/>
                </a:solidFill>
                <a:latin typeface="Libre Baskerville" pitchFamily="34" charset="0"/>
              </a:rPr>
              <a:t>Failover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8999935" y="5944444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event of failure, Passive master assumes the Virtual IP instantly</a:t>
            </a:r>
            <a:endParaRPr lang="en-US" sz="1100" dirty="0"/>
          </a:p>
        </p:txBody>
      </p:sp>
      <p:sp>
        <p:nvSpPr>
          <p:cNvPr id="28" name="Text 17"/>
          <p:cNvSpPr/>
          <p:nvPr/>
        </p:nvSpPr>
        <p:spPr>
          <a:xfrm>
            <a:off x="9014222" y="3467682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Slurm requests and resource management</a:t>
            </a:r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6418" y="478512"/>
            <a:ext cx="5276612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Failover Logic</a:t>
            </a:r>
            <a:endParaRPr lang="en-US" sz="3100" dirty="0"/>
          </a:p>
        </p:txBody>
      </p:sp>
      <p:sp>
        <p:nvSpPr>
          <p:cNvPr id="12" name="Text 5"/>
          <p:cNvSpPr/>
          <p:nvPr/>
        </p:nvSpPr>
        <p:spPr>
          <a:xfrm>
            <a:off x="1816477" y="6625054"/>
            <a:ext cx="10997446" cy="434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continue work uninterrupted with zero job loss. Corosync detects heartbeat failure, Pacemaker transfers critical services, and Virtual IP migrates to Passive node seamlessly.</a:t>
            </a:r>
            <a:endParaRPr lang="en-US" sz="12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883"/>
            <a:ext cx="14630400" cy="46402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79712" y="7412018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835"/>
            <a:ext cx="8557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Slurm: The </a:t>
            </a:r>
            <a:r>
              <a:rPr lang="en-US" sz="445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 Architecture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867609" y="227064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slurmctld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controller runs on Active Master, managing the central scheduler and database for historical accounting.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147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slurmd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agents run on Compute Nodes, executing commands and reporting status.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559981" y="3848338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6163151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3E4B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507242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644663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Functionality: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Prioritizes queue management and dynamically assigns CPUs/Memory to prevent contention.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81" y="1694256"/>
            <a:ext cx="5931730" cy="43271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4633" y="540201"/>
            <a:ext cx="7831098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Benchmarking (HPL)</a:t>
            </a:r>
            <a:endParaRPr lang="en-US" sz="3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44" y="1543536"/>
            <a:ext cx="6272903" cy="551329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244633" y="1629597"/>
            <a:ext cx="361271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smtClean="0">
                <a:solidFill>
                  <a:srgbClr val="5C4E3D"/>
                </a:solidFill>
                <a:latin typeface="Libre Baskerville" pitchFamily="34" charset="0"/>
              </a:rPr>
              <a:t>High-Performance </a:t>
            </a:r>
            <a:r>
              <a:rPr lang="en-US" sz="2050" dirty="0" err="1" smtClean="0">
                <a:solidFill>
                  <a:srgbClr val="5C4E3D"/>
                </a:solidFill>
                <a:latin typeface="Libre Baskerville" pitchFamily="34" charset="0"/>
              </a:rPr>
              <a:t>Linpack</a:t>
            </a: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</a:rPr>
              <a:t> </a:t>
            </a:r>
            <a:r>
              <a:rPr lang="en-US" sz="2050" dirty="0" smtClean="0">
                <a:solidFill>
                  <a:srgbClr val="5C4E3D"/>
                </a:solidFill>
                <a:latin typeface="Libre Baskerville" pitchFamily="34" charset="0"/>
              </a:rPr>
              <a:t>Results </a:t>
            </a:r>
            <a:endParaRPr lang="en-US" sz="2050" dirty="0"/>
          </a:p>
        </p:txBody>
      </p:sp>
      <p:sp>
        <p:nvSpPr>
          <p:cNvPr id="12" name="Shape 2"/>
          <p:cNvSpPr/>
          <p:nvPr/>
        </p:nvSpPr>
        <p:spPr>
          <a:xfrm>
            <a:off x="1244633" y="2234929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Shape 2"/>
          <p:cNvSpPr/>
          <p:nvPr/>
        </p:nvSpPr>
        <p:spPr>
          <a:xfrm>
            <a:off x="1244633" y="3646955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2"/>
          <p:cNvSpPr/>
          <p:nvPr/>
        </p:nvSpPr>
        <p:spPr>
          <a:xfrm>
            <a:off x="1255387" y="5069917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3"/>
          <p:cNvSpPr/>
          <p:nvPr/>
        </p:nvSpPr>
        <p:spPr>
          <a:xfrm>
            <a:off x="1449165" y="2367640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Objective:</a:t>
            </a:r>
            <a:endParaRPr lang="en-US" sz="1700" dirty="0"/>
          </a:p>
        </p:txBody>
      </p:sp>
      <p:sp>
        <p:nvSpPr>
          <p:cNvPr id="17" name="Text 3"/>
          <p:cNvSpPr/>
          <p:nvPr/>
        </p:nvSpPr>
        <p:spPr>
          <a:xfrm>
            <a:off x="1449165" y="3922388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GFLOPS Measurement:</a:t>
            </a:r>
            <a:endParaRPr lang="en-US" sz="1700" dirty="0"/>
          </a:p>
        </p:txBody>
      </p:sp>
      <p:sp>
        <p:nvSpPr>
          <p:cNvPr id="18" name="Text 3"/>
          <p:cNvSpPr/>
          <p:nvPr/>
        </p:nvSpPr>
        <p:spPr>
          <a:xfrm>
            <a:off x="1449165" y="5373677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 Test:</a:t>
            </a:r>
            <a:endParaRPr lang="en-US" sz="1700" dirty="0"/>
          </a:p>
        </p:txBody>
      </p:sp>
      <p:sp>
        <p:nvSpPr>
          <p:cNvPr id="19" name="Text 4"/>
          <p:cNvSpPr/>
          <p:nvPr/>
        </p:nvSpPr>
        <p:spPr>
          <a:xfrm>
            <a:off x="1449165" y="2825689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 smtClean="0">
                <a:solidFill>
                  <a:srgbClr val="45423B"/>
                </a:solidFill>
                <a:latin typeface="DM Sans" panose="020B0604020202020204" charset="0"/>
              </a:rPr>
              <a:t>Validated theoretical vs. Real-world performance of the compute.</a:t>
            </a:r>
            <a:endParaRPr lang="en-US" sz="1400" dirty="0">
              <a:solidFill>
                <a:srgbClr val="45423B"/>
              </a:solidFill>
              <a:latin typeface="DM Sans" panose="020B0604020202020204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1449165" y="4380437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floating-point operations per second to verify peak power.</a:t>
            </a:r>
            <a:endParaRPr lang="en-US" sz="1400" dirty="0"/>
          </a:p>
        </p:txBody>
      </p:sp>
      <p:sp>
        <p:nvSpPr>
          <p:cNvPr id="21" name="Text 4"/>
          <p:cNvSpPr/>
          <p:nvPr/>
        </p:nvSpPr>
        <p:spPr>
          <a:xfrm>
            <a:off x="1438623" y="5783363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Hardware stressed under 100% load to verify thermal stability</a:t>
            </a:r>
            <a:endParaRPr lang="en-US" sz="1400" dirty="0"/>
          </a:p>
        </p:txBody>
      </p:sp>
      <p:sp>
        <p:nvSpPr>
          <p:cNvPr id="22" name="Shape 2"/>
          <p:cNvSpPr/>
          <p:nvPr/>
        </p:nvSpPr>
        <p:spPr>
          <a:xfrm>
            <a:off x="1244630" y="6540645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Text 4"/>
          <p:cNvSpPr/>
          <p:nvPr/>
        </p:nvSpPr>
        <p:spPr>
          <a:xfrm>
            <a:off x="1427866" y="7393795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endParaRPr lang="en-US" sz="1400" dirty="0"/>
          </a:p>
        </p:txBody>
      </p:sp>
      <p:sp>
        <p:nvSpPr>
          <p:cNvPr id="25" name="Text 3"/>
          <p:cNvSpPr/>
          <p:nvPr/>
        </p:nvSpPr>
        <p:spPr>
          <a:xfrm>
            <a:off x="1427866" y="6704793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 Benchmarking obtained:</a:t>
            </a:r>
            <a:endParaRPr lang="en-US" sz="1700" dirty="0"/>
          </a:p>
        </p:txBody>
      </p:sp>
      <p:sp>
        <p:nvSpPr>
          <p:cNvPr id="28" name="Text 4"/>
          <p:cNvSpPr/>
          <p:nvPr/>
        </p:nvSpPr>
        <p:spPr>
          <a:xfrm>
            <a:off x="1449165" y="7143498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3.6865e+02 GFLOPS in 925.91 seconds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4093" y="1053822"/>
            <a:ext cx="7831098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600" dirty="0" smtClean="0">
                <a:solidFill>
                  <a:srgbClr val="5C4E3D"/>
                </a:solidFill>
                <a:latin typeface="Libre Baskerville" pitchFamily="34" charset="0"/>
              </a:rPr>
              <a:t>Application Layer (</a:t>
            </a:r>
            <a:r>
              <a:rPr lang="en-US" sz="3600" dirty="0" err="1" smtClean="0">
                <a:solidFill>
                  <a:srgbClr val="5C4E3D"/>
                </a:solidFill>
                <a:latin typeface="Libre Baskerville" pitchFamily="34" charset="0"/>
              </a:rPr>
              <a:t>OnDemand</a:t>
            </a:r>
            <a:r>
              <a:rPr lang="en-US" sz="3600" dirty="0" smtClean="0">
                <a:solidFill>
                  <a:srgbClr val="5C4E3D"/>
                </a:solidFill>
                <a:latin typeface="Libre Baskerville" pitchFamily="34" charset="0"/>
              </a:rPr>
              <a:t> Web Portal)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1314093" y="1704379"/>
            <a:ext cx="1200221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Browser-based interface replacing complex command-line interactions. Features drag-and-drop file management, real-time job monitoring, and interactive script submission.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11979712" y="7702474"/>
            <a:ext cx="2650688" cy="527125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12" y="2607688"/>
            <a:ext cx="10058400" cy="5094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6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8972" y="3307928"/>
            <a:ext cx="3530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You.</a:t>
            </a:r>
            <a:endParaRPr lang="en-US" sz="4450" dirty="0"/>
          </a:p>
        </p:txBody>
      </p:sp>
      <p:sp>
        <p:nvSpPr>
          <p:cNvPr id="3" name="Rectangle 2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6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952262"/>
            <a:ext cx="8836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757720" y="3543538"/>
            <a:ext cx="3177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Computational Power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033957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Scaling intensive scientific workloads across multiple worker nodes using 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Slurm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maximum throughput.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99823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Resilience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4033957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Eliminating Single Points of Failure through Active/Passive master redundancy and automated failover protocols.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641925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4033957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Fortress approach utilizing centralized LDAP authentication, WireGuard VPN tunnels, and strict network hardening.</a:t>
            </a:r>
            <a:endParaRPr lang="en-US" sz="1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20" y="2125196"/>
            <a:ext cx="954186" cy="954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23" y="2125197"/>
            <a:ext cx="954186" cy="954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925" y="2091552"/>
            <a:ext cx="987830" cy="9878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443" y="900470"/>
            <a:ext cx="5684282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 Node Hierarchy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3" y="3047286"/>
            <a:ext cx="8214836" cy="2949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1432" y="1887379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551432" y="2181820"/>
            <a:ext cx="4213027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9551432" y="2320885"/>
            <a:ext cx="264711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Login Node (Gateway)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551432" y="2766179"/>
            <a:ext cx="42130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entry point bridging external world and internal cluster.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51432" y="3604141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9551432" y="3898582"/>
            <a:ext cx="4213027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9551432" y="4037648"/>
            <a:ext cx="390572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Master Nodes (Redundant Brain)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551432" y="4482941"/>
            <a:ext cx="42130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Active/Passive pair managing cluster state, scheduling, and resources.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551432" y="5320903"/>
            <a:ext cx="18669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9551432" y="5615345"/>
            <a:ext cx="4213027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551432" y="5754410"/>
            <a:ext cx="316884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 Nodes (Workers)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551432" y="6199703"/>
            <a:ext cx="421302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High-performance units dedicated to parallel processing execution with scalable modular design.</a:t>
            </a:r>
            <a:endParaRPr lang="en-US" sz="1450" dirty="0"/>
          </a:p>
        </p:txBody>
      </p:sp>
      <p:sp>
        <p:nvSpPr>
          <p:cNvPr id="16" name="Rectangle 15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2537" y="483513"/>
            <a:ext cx="6761440" cy="549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Optimized Network Topology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1389936"/>
            <a:ext cx="7731443" cy="62030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20225" y="2191583"/>
            <a:ext cx="361271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Engineering Decisions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9420225" y="2674144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3462" y="2857381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Switched LAN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603462" y="3268028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high-speed switching ensures ultra-low latency communication.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9420225" y="4086225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03462" y="4269462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 Topology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03462" y="4680109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Prevents data collision and ensures high throughput.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9420225" y="5498306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03462" y="5681543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Isolation Strategy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603462" y="6092190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Internal traffic strictly segmented from college network for security.</a:t>
            </a:r>
            <a:endParaRPr lang="en-US" sz="1350" dirty="0"/>
          </a:p>
        </p:txBody>
      </p:sp>
      <p:sp>
        <p:nvSpPr>
          <p:cNvPr id="14" name="Rectangle 13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293" y="472356"/>
            <a:ext cx="9513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IP Planning &amp; Core Connectivity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4336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1051084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Private IP Range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2312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internal subnet for inter-node communication, ensuring total isolation from external traffic.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14336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9"/>
          <p:cNvSpPr/>
          <p:nvPr/>
        </p:nvSpPr>
        <p:spPr>
          <a:xfrm>
            <a:off x="5474256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 Binding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2312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DHCP static leases via MAC binding guarantee nodes receive the same IP after reboot—essential for Slurm.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14336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9" name="Text 14"/>
          <p:cNvSpPr/>
          <p:nvPr/>
        </p:nvSpPr>
        <p:spPr>
          <a:xfrm>
            <a:off x="9897427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Dual-Homing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2312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Login node bridges the gap, possessing interfaces for both internal cluster network and external backbone.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195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Services: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DNS | NTP | DHCP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4" y="1554438"/>
            <a:ext cx="1162536" cy="1296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55" y="1554437"/>
            <a:ext cx="1296279" cy="129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27" y="1557210"/>
            <a:ext cx="1290526" cy="129052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4830" y="491133"/>
            <a:ext cx="673512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 smtClean="0">
                <a:solidFill>
                  <a:srgbClr val="5C4E3D"/>
                </a:solidFill>
                <a:latin typeface="Libre Baskerville" pitchFamily="34" charset="0"/>
              </a:rPr>
              <a:t>Multi-Layered Security Protocols</a:t>
            </a:r>
            <a:endParaRPr lang="en-US" sz="33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77" y="1215460"/>
            <a:ext cx="6965370" cy="6539448"/>
          </a:xfrm>
          <a:prstGeom prst="rect">
            <a:avLst/>
          </a:prstGeom>
        </p:spPr>
      </p:pic>
      <p:sp>
        <p:nvSpPr>
          <p:cNvPr id="22" name="Shape 2"/>
          <p:cNvSpPr/>
          <p:nvPr/>
        </p:nvSpPr>
        <p:spPr>
          <a:xfrm>
            <a:off x="9322691" y="1643845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Shape 2"/>
          <p:cNvSpPr/>
          <p:nvPr/>
        </p:nvSpPr>
        <p:spPr>
          <a:xfrm>
            <a:off x="9322692" y="3678046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2"/>
          <p:cNvSpPr/>
          <p:nvPr/>
        </p:nvSpPr>
        <p:spPr>
          <a:xfrm>
            <a:off x="9322692" y="5729314"/>
            <a:ext cx="3965257" cy="1275993"/>
          </a:xfrm>
          <a:prstGeom prst="roundRect">
            <a:avLst>
              <a:gd name="adj" fmla="val 578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5" name="Text 3"/>
          <p:cNvSpPr/>
          <p:nvPr/>
        </p:nvSpPr>
        <p:spPr>
          <a:xfrm>
            <a:off x="9517044" y="1775620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600" dirty="0">
                <a:solidFill>
                  <a:srgbClr val="45423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</a:t>
            </a:r>
            <a:r>
              <a:rPr lang="en-US" sz="1600" dirty="0">
                <a:solidFill>
                  <a:srgbClr val="45423B"/>
                </a:solidFill>
                <a:latin typeface="Libre Baskerville" panose="020B0604020202020204" charset="0"/>
              </a:rPr>
              <a:t> SSH Access</a:t>
            </a:r>
            <a:endParaRPr lang="en-US" sz="170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26" name="Text 3"/>
          <p:cNvSpPr/>
          <p:nvPr/>
        </p:nvSpPr>
        <p:spPr>
          <a:xfrm>
            <a:off x="9517044" y="3779813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Hardening</a:t>
            </a:r>
            <a:endParaRPr lang="en-US" sz="1600" dirty="0"/>
          </a:p>
        </p:txBody>
      </p:sp>
      <p:sp>
        <p:nvSpPr>
          <p:cNvPr id="27" name="Text 3"/>
          <p:cNvSpPr/>
          <p:nvPr/>
        </p:nvSpPr>
        <p:spPr>
          <a:xfrm>
            <a:off x="9517044" y="5852875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WireGuard</a:t>
            </a: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VPN</a:t>
            </a:r>
            <a:endParaRPr lang="en-US" sz="1600" dirty="0"/>
          </a:p>
        </p:txBody>
      </p:sp>
      <p:sp>
        <p:nvSpPr>
          <p:cNvPr id="28" name="Text 4"/>
          <p:cNvSpPr/>
          <p:nvPr/>
        </p:nvSpPr>
        <p:spPr>
          <a:xfrm>
            <a:off x="9517044" y="2142544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45423B"/>
                </a:solidFill>
                <a:latin typeface="DM Sans" panose="020B0604020202020204" charset="0"/>
              </a:rPr>
              <a:t>Only Ed25519 key-based SSH authentication is allowed</a:t>
            </a:r>
            <a:endParaRPr lang="en-US" sz="1350" dirty="0">
              <a:solidFill>
                <a:srgbClr val="45423B"/>
              </a:solidFill>
              <a:latin typeface="DM Sans" panose="020B0604020202020204" charset="0"/>
            </a:endParaRPr>
          </a:p>
        </p:txBody>
      </p:sp>
      <p:sp>
        <p:nvSpPr>
          <p:cNvPr id="29" name="Text 4"/>
          <p:cNvSpPr/>
          <p:nvPr/>
        </p:nvSpPr>
        <p:spPr>
          <a:xfrm>
            <a:off x="9517044" y="4156138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45423B"/>
                </a:solidFill>
                <a:latin typeface="DM Sans" panose="020B0604020202020204" charset="0"/>
              </a:rPr>
              <a:t>UFW firewall with </a:t>
            </a:r>
            <a:r>
              <a:rPr lang="en-US" sz="1400" dirty="0" err="1">
                <a:solidFill>
                  <a:srgbClr val="45423B"/>
                </a:solidFill>
                <a:latin typeface="DM Sans" panose="020B0604020202020204" charset="0"/>
              </a:rPr>
              <a:t>iptables</a:t>
            </a:r>
            <a:r>
              <a:rPr lang="en-US" sz="1400" dirty="0">
                <a:solidFill>
                  <a:srgbClr val="45423B"/>
                </a:solidFill>
                <a:latin typeface="DM Sans" panose="020B0604020202020204" charset="0"/>
              </a:rPr>
              <a:t> rules enforcing strict network access control.</a:t>
            </a:r>
            <a:endParaRPr lang="en-US" sz="1350" dirty="0">
              <a:solidFill>
                <a:srgbClr val="45423B"/>
              </a:solidFill>
              <a:latin typeface="DM Sans" panose="020B0604020202020204" charset="0"/>
            </a:endParaRPr>
          </a:p>
        </p:txBody>
      </p:sp>
      <p:sp>
        <p:nvSpPr>
          <p:cNvPr id="30" name="Text 4"/>
          <p:cNvSpPr/>
          <p:nvPr/>
        </p:nvSpPr>
        <p:spPr>
          <a:xfrm>
            <a:off x="9517044" y="6230942"/>
            <a:ext cx="35987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remote administrative access tunnel.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19600" y="478512"/>
            <a:ext cx="5276612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 smtClean="0">
                <a:solidFill>
                  <a:srgbClr val="5C4E3D"/>
                </a:solidFill>
                <a:latin typeface="Libre Baskerville" pitchFamily="34" charset="0"/>
              </a:rPr>
              <a:t>Shared Storage Architecture</a:t>
            </a:r>
            <a:endParaRPr lang="en-US" sz="3100" dirty="0"/>
          </a:p>
        </p:txBody>
      </p:sp>
      <p:sp>
        <p:nvSpPr>
          <p:cNvPr id="12" name="Text 5"/>
          <p:cNvSpPr/>
          <p:nvPr/>
        </p:nvSpPr>
        <p:spPr>
          <a:xfrm>
            <a:off x="1816418" y="6798931"/>
            <a:ext cx="10997446" cy="434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dirty="0">
                <a:solidFill>
                  <a:srgbClr val="45423B"/>
                </a:solidFill>
                <a:latin typeface="DM Sans" panose="020B0604020202020204" charset="0"/>
              </a:rPr>
              <a:t>Users experience uninterrupted access with no data or job loss as shared storage is built using </a:t>
            </a:r>
            <a:r>
              <a:rPr lang="en-US" sz="1400" b="1" dirty="0">
                <a:solidFill>
                  <a:srgbClr val="45423B"/>
                </a:solidFill>
                <a:latin typeface="DM Sans" panose="020B0604020202020204" charset="0"/>
              </a:rPr>
              <a:t>LVM volumes replicated </a:t>
            </a:r>
            <a:r>
              <a:rPr lang="en-US" sz="1400" b="1" dirty="0" smtClean="0">
                <a:solidFill>
                  <a:srgbClr val="45423B"/>
                </a:solidFill>
                <a:latin typeface="DM Sans" panose="020B0604020202020204" charset="0"/>
              </a:rPr>
              <a:t>and </a:t>
            </a:r>
            <a:r>
              <a:rPr lang="en-US" sz="1400" b="1" dirty="0">
                <a:solidFill>
                  <a:srgbClr val="45423B"/>
                </a:solidFill>
                <a:latin typeface="DM Sans" panose="020B0604020202020204" charset="0"/>
              </a:rPr>
              <a:t>exported through </a:t>
            </a:r>
            <a:r>
              <a:rPr lang="en-US" sz="1400" b="1" dirty="0" smtClean="0">
                <a:solidFill>
                  <a:srgbClr val="45423B"/>
                </a:solidFill>
                <a:latin typeface="DM Sans" panose="020B0604020202020204" charset="0"/>
              </a:rPr>
              <a:t>NFS</a:t>
            </a:r>
            <a:r>
              <a:rPr lang="en-US" sz="1400" dirty="0" smtClean="0">
                <a:solidFill>
                  <a:srgbClr val="45423B"/>
                </a:solidFill>
                <a:latin typeface="DM Sans" panose="020B0604020202020204" charset="0"/>
              </a:rPr>
              <a:t>.</a:t>
            </a:r>
            <a:endParaRPr lang="en-US" sz="1250" dirty="0">
              <a:solidFill>
                <a:srgbClr val="45423B"/>
              </a:solidFill>
              <a:latin typeface="DM Sans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380" y="1085336"/>
            <a:ext cx="6675521" cy="548758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979712" y="7658932"/>
            <a:ext cx="2650688" cy="570667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4830" y="491133"/>
            <a:ext cx="673512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&amp; Centralized Identity</a:t>
            </a:r>
            <a:endParaRPr lang="en-US" sz="3300" dirty="0"/>
          </a:p>
        </p:txBody>
      </p:sp>
      <p:sp>
        <p:nvSpPr>
          <p:cNvPr id="7" name="Shape 4"/>
          <p:cNvSpPr/>
          <p:nvPr/>
        </p:nvSpPr>
        <p:spPr>
          <a:xfrm>
            <a:off x="1494830" y="5768358"/>
            <a:ext cx="11640622" cy="28694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494830" y="5985143"/>
            <a:ext cx="430220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45423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LDAP Single Sign-On</a:t>
            </a:r>
            <a:endParaRPr lang="en-US" sz="1950" dirty="0">
              <a:solidFill>
                <a:srgbClr val="45423B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1494830" y="6489492"/>
            <a:ext cx="11640622" cy="1161693"/>
          </a:xfrm>
          <a:prstGeom prst="roundRect">
            <a:avLst>
              <a:gd name="adj" fmla="val 60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502450" y="6497112"/>
            <a:ext cx="3875127" cy="1146453"/>
          </a:xfrm>
          <a:prstGeom prst="roundRect">
            <a:avLst>
              <a:gd name="adj" fmla="val 6180"/>
            </a:avLst>
          </a:prstGeom>
          <a:solidFill>
            <a:srgbClr val="F7EDD4"/>
          </a:solidFill>
          <a:ln/>
        </p:spPr>
      </p:sp>
      <p:sp>
        <p:nvSpPr>
          <p:cNvPr id="11" name="Text 8"/>
          <p:cNvSpPr/>
          <p:nvPr/>
        </p:nvSpPr>
        <p:spPr>
          <a:xfrm>
            <a:off x="1671042" y="666570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b="1" dirty="0">
                <a:solidFill>
                  <a:srgbClr val="45423B"/>
                </a:solidFill>
                <a:latin typeface="Libre Baskerville" panose="020B0604020202020204" charset="0"/>
                <a:ea typeface="DM Sans" pitchFamily="34" charset="-122"/>
                <a:cs typeface="DM Sans" pitchFamily="34" charset="-120"/>
              </a:rPr>
              <a:t>Single Sign-On (SSO</a:t>
            </a:r>
            <a:r>
              <a:rPr lang="en-US" sz="1600" b="1" dirty="0" smtClean="0">
                <a:solidFill>
                  <a:srgbClr val="45423B"/>
                </a:solidFill>
                <a:latin typeface="Libre Baskerville" panose="020B060402020202020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65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71042" y="7004437"/>
            <a:ext cx="3537942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  <a:buSzPct val="100000"/>
            </a:pPr>
            <a:r>
              <a:rPr lang="en-US" sz="1300" dirty="0">
                <a:solidFill>
                  <a:srgbClr val="4542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log in once; credentials sync cluster-wide</a:t>
            </a:r>
            <a:endParaRPr lang="en-US" sz="1300" dirty="0">
              <a:solidFill>
                <a:srgbClr val="45423B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377577" y="6497112"/>
            <a:ext cx="3875127" cy="1146453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4" name="Shape 11"/>
          <p:cNvSpPr/>
          <p:nvPr/>
        </p:nvSpPr>
        <p:spPr>
          <a:xfrm>
            <a:off x="5377577" y="6497112"/>
            <a:ext cx="22860" cy="1146453"/>
          </a:xfrm>
          <a:prstGeom prst="roundRect">
            <a:avLst>
              <a:gd name="adj" fmla="val 309957"/>
            </a:avLst>
          </a:prstGeom>
          <a:solidFill>
            <a:srgbClr val="DDD3BA"/>
          </a:solidFill>
          <a:ln/>
        </p:spPr>
      </p:sp>
      <p:sp>
        <p:nvSpPr>
          <p:cNvPr id="15" name="Text 12"/>
          <p:cNvSpPr/>
          <p:nvPr/>
        </p:nvSpPr>
        <p:spPr>
          <a:xfrm>
            <a:off x="5546169" y="6665704"/>
            <a:ext cx="214776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b="1" dirty="0">
                <a:solidFill>
                  <a:srgbClr val="45423B"/>
                </a:solidFill>
                <a:latin typeface="Libre Baskerville" panose="020B0604020202020204" charset="0"/>
                <a:ea typeface="DM Sans" pitchFamily="34" charset="-122"/>
                <a:cs typeface="DM Sans" pitchFamily="34" charset="-120"/>
              </a:rPr>
              <a:t>Unified User Directory</a:t>
            </a:r>
            <a:endParaRPr lang="en-US" sz="165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523309" y="7004437"/>
            <a:ext cx="3537942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300" dirty="0">
                <a:solidFill>
                  <a:srgbClr val="4542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management of groups and </a:t>
            </a:r>
            <a:r>
              <a:rPr lang="en-US" sz="1300" dirty="0" smtClean="0">
                <a:solidFill>
                  <a:srgbClr val="4542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permissions</a:t>
            </a:r>
            <a:endParaRPr lang="en-US" sz="1300" dirty="0">
              <a:solidFill>
                <a:srgbClr val="45423B"/>
              </a:solidFill>
              <a:latin typeface="DM Sans" panose="020B06040202020202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252704" y="6497112"/>
            <a:ext cx="3875127" cy="1146453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8" name="Shape 15"/>
          <p:cNvSpPr/>
          <p:nvPr/>
        </p:nvSpPr>
        <p:spPr>
          <a:xfrm>
            <a:off x="9252704" y="6497112"/>
            <a:ext cx="22860" cy="1146453"/>
          </a:xfrm>
          <a:prstGeom prst="roundRect">
            <a:avLst>
              <a:gd name="adj" fmla="val 309957"/>
            </a:avLst>
          </a:prstGeom>
          <a:solidFill>
            <a:srgbClr val="DDD3BA"/>
          </a:solidFill>
          <a:ln/>
        </p:spPr>
      </p:sp>
      <p:sp>
        <p:nvSpPr>
          <p:cNvPr id="19" name="Text 16"/>
          <p:cNvSpPr/>
          <p:nvPr/>
        </p:nvSpPr>
        <p:spPr>
          <a:xfrm>
            <a:off x="9421297" y="666570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b="1" dirty="0">
                <a:solidFill>
                  <a:srgbClr val="45423B"/>
                </a:solidFill>
                <a:latin typeface="Libre Baskerville" panose="020B0604020202020204" charset="0"/>
                <a:ea typeface="DM Sans" pitchFamily="34" charset="-122"/>
                <a:cs typeface="DM Sans" pitchFamily="34" charset="-120"/>
              </a:rPr>
              <a:t>NFS Integration</a:t>
            </a:r>
            <a:endParaRPr lang="en-US" sz="165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421297" y="7004437"/>
            <a:ext cx="3537942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300" dirty="0">
                <a:solidFill>
                  <a:srgbClr val="45423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Home directories map automatically upon login</a:t>
            </a:r>
            <a:endParaRPr lang="en-US" sz="1300" dirty="0">
              <a:solidFill>
                <a:srgbClr val="45423B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80" y="1071755"/>
            <a:ext cx="10058400" cy="464307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1979712" y="7718813"/>
            <a:ext cx="2650688" cy="510786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447" y="685662"/>
            <a:ext cx="476702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</a:t>
            </a:r>
            <a:r>
              <a:rPr lang="en-US" sz="2750" dirty="0" err="1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Observability</a:t>
            </a:r>
            <a:r>
              <a:rPr lang="en-US" sz="275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&amp; Monitoring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8328381" y="2450718"/>
            <a:ext cx="3410865" cy="39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 err="1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Observability</a:t>
            </a:r>
            <a:r>
              <a:rPr lang="en-US" sz="1650" dirty="0" smtClean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Stack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014222" y="4134771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8999935" y="4370975"/>
            <a:ext cx="206775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smtClean="0">
                <a:solidFill>
                  <a:srgbClr val="454240"/>
                </a:solidFill>
                <a:latin typeface="Libre Baskerville" pitchFamily="34" charset="0"/>
              </a:rPr>
              <a:t>Prometheus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014220" y="3469403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9014222" y="5326953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014222" y="4753089"/>
            <a:ext cx="3314042" cy="35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100" dirty="0">
                <a:solidFill>
                  <a:srgbClr val="45423B"/>
                </a:solidFill>
                <a:latin typeface="DM Sans" panose="020B0604020202020204" charset="0"/>
              </a:rPr>
              <a:t>A monitoring system that scrapes and stores time-series telemetry data from various exporters.</a:t>
            </a:r>
          </a:p>
        </p:txBody>
      </p:sp>
      <p:sp>
        <p:nvSpPr>
          <p:cNvPr id="18" name="Shape 15"/>
          <p:cNvSpPr/>
          <p:nvPr/>
        </p:nvSpPr>
        <p:spPr>
          <a:xfrm>
            <a:off x="8999935" y="6659943"/>
            <a:ext cx="3197423" cy="1524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8999934" y="3084827"/>
            <a:ext cx="178558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smtClean="0">
                <a:solidFill>
                  <a:srgbClr val="454240"/>
                </a:solidFill>
                <a:latin typeface="Libre Baskerville" pitchFamily="34" charset="0"/>
              </a:rPr>
              <a:t>Node Exporter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8999935" y="5944444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endParaRPr lang="en-US" sz="1100" dirty="0"/>
          </a:p>
        </p:txBody>
      </p:sp>
      <p:sp>
        <p:nvSpPr>
          <p:cNvPr id="28" name="Text 17"/>
          <p:cNvSpPr/>
          <p:nvPr/>
        </p:nvSpPr>
        <p:spPr>
          <a:xfrm>
            <a:off x="9014222" y="3565624"/>
            <a:ext cx="3733590" cy="20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100" dirty="0">
                <a:solidFill>
                  <a:srgbClr val="45423B"/>
                </a:solidFill>
                <a:latin typeface="DM Sans" panose="020B0604020202020204" charset="0"/>
              </a:rPr>
              <a:t>A lightweight agent that extracts raw hardware and OS metrics from the server and exposes them </a:t>
            </a:r>
            <a:r>
              <a:rPr lang="en-US" sz="1100" dirty="0" smtClean="0">
                <a:solidFill>
                  <a:srgbClr val="45423B"/>
                </a:solidFill>
                <a:latin typeface="DM Sans" panose="020B0604020202020204" charset="0"/>
              </a:rPr>
              <a:t>for collection</a:t>
            </a:r>
            <a:r>
              <a:rPr lang="en-US" sz="1100" dirty="0">
                <a:solidFill>
                  <a:srgbClr val="45423B"/>
                </a:solidFill>
                <a:latin typeface="DM Sans" panose="020B0604020202020204" charset="0"/>
              </a:rPr>
              <a:t>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7" y="1656678"/>
            <a:ext cx="7972421" cy="6120872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014222" y="6096270"/>
            <a:ext cx="3197423" cy="3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100" dirty="0">
                <a:solidFill>
                  <a:srgbClr val="45423B"/>
                </a:solidFill>
                <a:latin typeface="DM Sans" panose="020B0604020202020204" charset="0"/>
              </a:rPr>
              <a:t>A visualization platform that queries collected data to create real-time, interactive dashboards.</a:t>
            </a:r>
          </a:p>
        </p:txBody>
      </p:sp>
      <p:sp>
        <p:nvSpPr>
          <p:cNvPr id="24" name="Text 12"/>
          <p:cNvSpPr/>
          <p:nvPr/>
        </p:nvSpPr>
        <p:spPr>
          <a:xfrm>
            <a:off x="9014222" y="5599235"/>
            <a:ext cx="241018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 err="1" smtClean="0">
                <a:solidFill>
                  <a:srgbClr val="45423B"/>
                </a:solidFill>
                <a:latin typeface="Libre Baskerville" panose="020B0604020202020204" charset="0"/>
              </a:rPr>
              <a:t>Grafana</a:t>
            </a:r>
            <a:endParaRPr lang="en-US" sz="1350" dirty="0">
              <a:solidFill>
                <a:srgbClr val="45423B"/>
              </a:solidFill>
              <a:latin typeface="Libre Baskerville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979712" y="7422776"/>
            <a:ext cx="2650688" cy="806824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604</Words>
  <Application>Microsoft Office PowerPoint</Application>
  <PresentationFormat>Custom</PresentationFormat>
  <Paragraphs>107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DM Sans</vt:lpstr>
      <vt:lpstr>Arial</vt:lpstr>
      <vt:lpstr>Libre Baskerville Light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RUSHIKESH PATIL</dc:creator>
  <cp:lastModifiedBy>Microsoft account</cp:lastModifiedBy>
  <cp:revision>30</cp:revision>
  <dcterms:created xsi:type="dcterms:W3CDTF">2026-02-01T16:58:44Z</dcterms:created>
  <dcterms:modified xsi:type="dcterms:W3CDTF">2026-02-03T09:46:50Z</dcterms:modified>
</cp:coreProperties>
</file>